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C0B2-EF54-4A5F-AF63-52BDA3DA359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ED12-283E-47B8-91CB-E61CFAEEF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Korisnik\Desktop\old-compass-vintage-map_33799-59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78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5257800" cy="3810000"/>
          </a:xfrm>
        </p:spPr>
        <p:txBody>
          <a:bodyPr>
            <a:noAutofit/>
          </a:bodyPr>
          <a:lstStyle/>
          <a:p>
            <a:r>
              <a:rPr lang="sr-Latn-RS" sz="8000" b="1" dirty="0" smtClean="0">
                <a:solidFill>
                  <a:srgbClr val="FF0000"/>
                </a:solidFill>
                <a:cs typeface="Times New Roman" pitchFamily="18" charset="0"/>
              </a:rPr>
              <a:t>Ve</a:t>
            </a:r>
            <a:r>
              <a:rPr lang="sk-SK" sz="8000" b="1" dirty="0" smtClean="0">
                <a:solidFill>
                  <a:srgbClr val="FF0000"/>
                </a:solidFill>
                <a:cs typeface="Times New Roman" pitchFamily="18" charset="0"/>
              </a:rPr>
              <a:t>ľké zemepisné objavy</a:t>
            </a:r>
            <a:endParaRPr lang="en-US" sz="8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isnik\Desktop\magelan_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514" y="3505200"/>
            <a:ext cx="3445886" cy="19438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Fernando Magelán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2766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Portugalac </a:t>
            </a:r>
            <a:r>
              <a:rPr lang="sk-SK" b="1" dirty="0" smtClean="0"/>
              <a:t>Fernando Magelán</a:t>
            </a:r>
            <a:r>
              <a:rPr lang="sk-SK" dirty="0" smtClean="0"/>
              <a:t>, pod patronátom španielského kráľa oboplával svet </a:t>
            </a:r>
            <a:r>
              <a:rPr lang="sk-SK" b="1" dirty="0" smtClean="0"/>
              <a:t>(1519-1522)</a:t>
            </a:r>
          </a:p>
          <a:p>
            <a:r>
              <a:rPr lang="sk-SK" dirty="0" smtClean="0"/>
              <a:t>Preplavil Atlantik, oboplával Južnú Ameriku a prešiel cez morský prieliv ktorý podľa neho dostal meno; zahinul na Filipínskych ostrovoch v zrážke s domorodcami</a:t>
            </a:r>
          </a:p>
          <a:p>
            <a:r>
              <a:rPr lang="sk-SK" dirty="0" smtClean="0"/>
              <a:t>Dokázal že je </a:t>
            </a:r>
            <a:r>
              <a:rPr lang="sk-SK" b="1" dirty="0" smtClean="0"/>
              <a:t>zem okruhlá</a:t>
            </a:r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867400" y="5181600"/>
            <a:ext cx="28956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Magelán mal </a:t>
            </a:r>
            <a:r>
              <a:rPr lang="sk-SK" sz="2000" b="1" dirty="0" smtClean="0">
                <a:solidFill>
                  <a:schemeClr val="tx1"/>
                </a:solidFill>
              </a:rPr>
              <a:t>peť lodí </a:t>
            </a:r>
            <a:r>
              <a:rPr lang="sk-SK" sz="2000" dirty="0" smtClean="0">
                <a:solidFill>
                  <a:schemeClr val="tx1"/>
                </a:solidFill>
              </a:rPr>
              <a:t>a </a:t>
            </a:r>
            <a:r>
              <a:rPr lang="sk-SK" sz="2000" b="1" dirty="0" smtClean="0">
                <a:solidFill>
                  <a:schemeClr val="tx1"/>
                </a:solidFill>
              </a:rPr>
              <a:t>250 námorníkov;</a:t>
            </a:r>
          </a:p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Vrátila sa iba </a:t>
            </a:r>
            <a:r>
              <a:rPr lang="sk-SK" sz="2000" b="1" dirty="0" smtClean="0">
                <a:solidFill>
                  <a:schemeClr val="tx1"/>
                </a:solidFill>
              </a:rPr>
              <a:t>jedna lod </a:t>
            </a:r>
            <a:r>
              <a:rPr lang="sk-SK" sz="2000" dirty="0" smtClean="0">
                <a:solidFill>
                  <a:schemeClr val="tx1"/>
                </a:solidFill>
              </a:rPr>
              <a:t>a </a:t>
            </a:r>
            <a:r>
              <a:rPr lang="sk-SK" sz="2000" b="1" dirty="0" smtClean="0">
                <a:solidFill>
                  <a:schemeClr val="tx1"/>
                </a:solidFill>
              </a:rPr>
              <a:t>18 ľudí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Korisnik\Desktop\magel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98925"/>
            <a:ext cx="5181600" cy="275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sk-SK" dirty="0" smtClean="0"/>
              <a:t>Španielom a Portugalcom sa pripojili aj Anglíčania a Francúzi:</a:t>
            </a:r>
          </a:p>
          <a:p>
            <a:pPr lvl="1"/>
            <a:r>
              <a:rPr lang="sk-SK" dirty="0" smtClean="0"/>
              <a:t>Džon Kabot – Grenland a Newfaundland (Anglícko)</a:t>
            </a:r>
            <a:endParaRPr lang="sk-SK" dirty="0"/>
          </a:p>
          <a:p>
            <a:pPr lvl="1"/>
            <a:r>
              <a:rPr lang="sk-SK" dirty="0" smtClean="0"/>
              <a:t>Žak Kartie – Kanada (Francúzsko)</a:t>
            </a:r>
          </a:p>
          <a:p>
            <a:pPr lvl="1"/>
            <a:endParaRPr lang="en-US" dirty="0"/>
          </a:p>
        </p:txBody>
      </p:sp>
      <p:pic>
        <p:nvPicPr>
          <p:cNvPr id="10242" name="Picture 2" descr="C:\Users\Korisnik\Desktop\cart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4978402" cy="2895600"/>
          </a:xfrm>
          <a:prstGeom prst="rect">
            <a:avLst/>
          </a:prstGeom>
          <a:noFill/>
        </p:spPr>
      </p:pic>
      <p:pic>
        <p:nvPicPr>
          <p:cNvPr id="10243" name="Picture 3" descr="C:\Users\Korisnik\Desktop\cab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343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risnik\Desktop\pizza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419600"/>
            <a:ext cx="2276475" cy="2009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Konkvistádori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3124201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Anglíčania a Francúzi pokračovali v bádaní a dobývaní  Severnej Ameriky a Španieli a Portugálci Južnej Ameriky (Brazíliu osidlili Portugalci a ostatné štáty Španieli)</a:t>
            </a:r>
          </a:p>
          <a:p>
            <a:r>
              <a:rPr lang="sk-SK" b="1" dirty="0" smtClean="0"/>
              <a:t>Hernando Kortéz </a:t>
            </a:r>
            <a:r>
              <a:rPr lang="sk-SK" dirty="0" smtClean="0"/>
              <a:t>zaujal </a:t>
            </a:r>
            <a:r>
              <a:rPr lang="sk-SK" b="1" dirty="0" smtClean="0"/>
              <a:t>Meksiko</a:t>
            </a:r>
            <a:r>
              <a:rPr lang="sk-SK" dirty="0" smtClean="0"/>
              <a:t>, štát </a:t>
            </a:r>
            <a:r>
              <a:rPr lang="sk-SK" b="1" dirty="0" smtClean="0"/>
              <a:t>Aztékov</a:t>
            </a:r>
            <a:r>
              <a:rPr lang="sk-SK" dirty="0" smtClean="0"/>
              <a:t> (1519-1521)</a:t>
            </a:r>
          </a:p>
          <a:p>
            <a:r>
              <a:rPr lang="sk-SK" b="1" dirty="0" smtClean="0"/>
              <a:t>Francisko Pizaro </a:t>
            </a:r>
            <a:r>
              <a:rPr lang="sk-SK" dirty="0" smtClean="0"/>
              <a:t>zaujal </a:t>
            </a:r>
            <a:r>
              <a:rPr lang="sk-SK" b="1" dirty="0" smtClean="0"/>
              <a:t>Peru</a:t>
            </a:r>
            <a:r>
              <a:rPr lang="sk-SK" dirty="0" smtClean="0"/>
              <a:t>, štát </a:t>
            </a:r>
            <a:r>
              <a:rPr lang="sk-SK" b="1" dirty="0" smtClean="0"/>
              <a:t>Inkov</a:t>
            </a:r>
            <a:r>
              <a:rPr lang="sk-SK" dirty="0" smtClean="0"/>
              <a:t> (1531-1535)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5181600"/>
            <a:ext cx="28956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solidFill>
                  <a:srgbClr val="C00000"/>
                </a:solidFill>
              </a:rPr>
              <a:t>Konkvistádori</a:t>
            </a:r>
            <a:r>
              <a:rPr lang="sk-SK" sz="2800" dirty="0" smtClean="0">
                <a:solidFill>
                  <a:schemeClr val="tx1"/>
                </a:solidFill>
              </a:rPr>
              <a:t> – španielsky dobyvateli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Users\Korisnik\Desktop\cor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19600"/>
            <a:ext cx="3417861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525963"/>
          </a:xfrm>
        </p:spPr>
        <p:txBody>
          <a:bodyPr/>
          <a:lstStyle/>
          <a:p>
            <a:r>
              <a:rPr lang="sk-SK" dirty="0" smtClean="0"/>
              <a:t>Konkvistádori Indiánom čerpali striebro a zlato, nútili na veľmi tažšké práce, preobrátili ich do kresťanstva... V 16. storočí tieto civilizácie takmer úplne zmizli (Aztékovia, Inke, Maje)</a:t>
            </a:r>
          </a:p>
          <a:p>
            <a:r>
              <a:rPr lang="sk-SK" dirty="0" smtClean="0"/>
              <a:t>Na tento priestor nasťahovali afrických černochov</a:t>
            </a:r>
            <a:endParaRPr lang="en-US" dirty="0"/>
          </a:p>
        </p:txBody>
      </p:sp>
      <p:pic>
        <p:nvPicPr>
          <p:cNvPr id="11266" name="Picture 2" descr="C:\Users\Korisnik\Desktop\inke-sl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102" y="3505200"/>
            <a:ext cx="4563698" cy="2819400"/>
          </a:xfrm>
          <a:prstGeom prst="rect">
            <a:avLst/>
          </a:prstGeom>
          <a:noFill/>
        </p:spPr>
      </p:pic>
      <p:pic>
        <p:nvPicPr>
          <p:cNvPr id="11267" name="Picture 3" descr="C:\Users\Korisnik\Desktop\ma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453" y="3200400"/>
            <a:ext cx="2936747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6412468"/>
            <a:ext cx="12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Maču Pikču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Dosledky veľkých zemepisných objavov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Rozvoj obchodu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Rozvoj poľnohospodárstva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Zničenie domorodých civilizácii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Začiatok černošského otroctva</a:t>
            </a:r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4038600"/>
          <a:ext cx="82296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6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</a:t>
                      </a:r>
                      <a:r>
                        <a:rPr lang="sk-SK" baseline="0" dirty="0" smtClean="0"/>
                        <a:t> Amerike do </a:t>
                      </a:r>
                      <a:r>
                        <a:rPr lang="sk-SK" baseline="0" dirty="0" smtClean="0"/>
                        <a:t>Europ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 </a:t>
                      </a:r>
                      <a:r>
                        <a:rPr lang="sk-SK" dirty="0" smtClean="0"/>
                        <a:t>Europ</a:t>
                      </a:r>
                      <a:r>
                        <a:rPr lang="en-US" smtClean="0"/>
                        <a:t>y</a:t>
                      </a:r>
                      <a:r>
                        <a:rPr lang="en-US" baseline="0" smtClean="0"/>
                        <a:t> </a:t>
                      </a:r>
                      <a:r>
                        <a:rPr lang="sk-SK" smtClean="0"/>
                        <a:t>do </a:t>
                      </a:r>
                      <a:r>
                        <a:rPr lang="sk-SK" dirty="0" smtClean="0"/>
                        <a:t>Amerike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sk-SK" dirty="0" smtClean="0"/>
                        <a:t>Živočíchy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Morky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Kone, kozy,</a:t>
                      </a:r>
                      <a:r>
                        <a:rPr lang="sk-SK" baseline="0" dirty="0" smtClean="0"/>
                        <a:t> husy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sk-SK" dirty="0" smtClean="0"/>
                        <a:t>Rastliny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Zemiaky, kukurica, tabak,</a:t>
                      </a:r>
                      <a:r>
                        <a:rPr lang="sk-SK" baseline="0" dirty="0" smtClean="0"/>
                        <a:t> tekvica, paradajky, slnečník...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Lan, limun, maslini, pomorandž...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Príčiny cestovania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48768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 stredoveku hlavný </a:t>
            </a:r>
            <a:r>
              <a:rPr lang="sk-SK" b="1" dirty="0" smtClean="0"/>
              <a:t>smer obchodu bol východ </a:t>
            </a:r>
            <a:r>
              <a:rPr lang="sk-SK" dirty="0" smtClean="0"/>
              <a:t>-  Europania v Indii kupovali </a:t>
            </a:r>
            <a:r>
              <a:rPr lang="sk-SK" b="1" dirty="0" smtClean="0"/>
              <a:t>korenie</a:t>
            </a:r>
            <a:r>
              <a:rPr lang="sk-SK" dirty="0" smtClean="0"/>
              <a:t> a v </a:t>
            </a:r>
            <a:r>
              <a:rPr lang="sr-Latn-RS" dirty="0" smtClean="0"/>
              <a:t>Č</a:t>
            </a:r>
            <a:r>
              <a:rPr lang="sk-SK" dirty="0" smtClean="0"/>
              <a:t>íne </a:t>
            </a:r>
            <a:r>
              <a:rPr lang="sk-SK" b="1" dirty="0" smtClean="0"/>
              <a:t>porcelán</a:t>
            </a:r>
            <a:r>
              <a:rPr lang="sk-SK" dirty="0" smtClean="0"/>
              <a:t> a </a:t>
            </a:r>
            <a:r>
              <a:rPr lang="sk-SK" b="1" dirty="0" smtClean="0"/>
              <a:t>hodváb</a:t>
            </a:r>
          </a:p>
          <a:p>
            <a:r>
              <a:rPr lang="sk-SK" dirty="0" smtClean="0"/>
              <a:t>Po opsadení Carihradu 1453. cestovanie do Indie a </a:t>
            </a:r>
            <a:r>
              <a:rPr lang="sr-Latn-RS" dirty="0" smtClean="0"/>
              <a:t>Č</a:t>
            </a:r>
            <a:r>
              <a:rPr lang="sk-SK" dirty="0" smtClean="0"/>
              <a:t>íne pozemnou cestou bolo oveľa tažšie –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b="1" u="sng" dirty="0" smtClean="0">
                <a:solidFill>
                  <a:srgbClr val="FF0000"/>
                </a:solidFill>
              </a:rPr>
              <a:t>potrebné odhaliť námornú cestu do Indie</a:t>
            </a:r>
            <a:r>
              <a:rPr lang="sr-Latn-R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Korisnik\Desktop\Začini-za-vitkiji-s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112860" cy="2036176"/>
          </a:xfrm>
          <a:prstGeom prst="rect">
            <a:avLst/>
          </a:prstGeom>
          <a:noFill/>
        </p:spPr>
      </p:pic>
      <p:pic>
        <p:nvPicPr>
          <p:cNvPr id="3077" name="Picture 5" descr="C:\Users\Korisnik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Ako?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Obopl</a:t>
            </a:r>
            <a:r>
              <a:rPr lang="sk-SK" dirty="0" smtClean="0"/>
              <a:t>ávaním okolo Afriky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Plovením na západ (okolo sveta)</a:t>
            </a:r>
          </a:p>
          <a:p>
            <a:endParaRPr lang="en-US" dirty="0"/>
          </a:p>
        </p:txBody>
      </p:sp>
      <p:pic>
        <p:nvPicPr>
          <p:cNvPr id="13314" name="Picture 2" descr="C:\Users\Korisnik\Desktop\-5-638.jpg"/>
          <p:cNvPicPr>
            <a:picLocks noChangeAspect="1" noChangeArrowheads="1"/>
          </p:cNvPicPr>
          <p:nvPr/>
        </p:nvPicPr>
        <p:blipFill>
          <a:blip r:embed="rId2"/>
          <a:srcRect l="2456" t="42832" r="63689" b="8734"/>
          <a:stretch>
            <a:fillRect/>
          </a:stretch>
        </p:blipFill>
        <p:spPr bwMode="auto">
          <a:xfrm>
            <a:off x="685800" y="3124200"/>
            <a:ext cx="2837793" cy="3048000"/>
          </a:xfrm>
          <a:prstGeom prst="rect">
            <a:avLst/>
          </a:prstGeom>
          <a:noFill/>
        </p:spPr>
      </p:pic>
      <p:pic>
        <p:nvPicPr>
          <p:cNvPr id="13315" name="Picture 3" descr="C:\Users\Korisnik\Desktop\-5-638.jpg"/>
          <p:cNvPicPr>
            <a:picLocks noChangeAspect="1" noChangeArrowheads="1"/>
          </p:cNvPicPr>
          <p:nvPr/>
        </p:nvPicPr>
        <p:blipFill>
          <a:blip r:embed="rId2"/>
          <a:srcRect l="40047" t="54001" r="4781" b="10926"/>
          <a:stretch>
            <a:fillRect/>
          </a:stretch>
        </p:blipFill>
        <p:spPr bwMode="auto">
          <a:xfrm>
            <a:off x="3657600" y="3352800"/>
            <a:ext cx="494937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Čo potrebovali</a:t>
            </a:r>
            <a:r>
              <a:rPr lang="sr-Latn-R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Korisnik\Desktop\1ee83f74d23d43b7fbc8a5381fc2c7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495800" cy="2531845"/>
          </a:xfrm>
          <a:prstGeom prst="rect">
            <a:avLst/>
          </a:prstGeom>
          <a:noFill/>
        </p:spPr>
      </p:pic>
      <p:pic>
        <p:nvPicPr>
          <p:cNvPr id="2052" name="Picture 4" descr="C:\Users\Korisnik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514600" cy="2437397"/>
          </a:xfrm>
          <a:prstGeom prst="rect">
            <a:avLst/>
          </a:prstGeom>
          <a:noFill/>
        </p:spPr>
      </p:pic>
      <p:pic>
        <p:nvPicPr>
          <p:cNvPr id="2053" name="Picture 5" descr="C:\Users\Korisnik\Desktop\originalslika_-Brodski-durbin-RETKO--139492461.jpg"/>
          <p:cNvPicPr>
            <a:picLocks noChangeAspect="1" noChangeArrowheads="1"/>
          </p:cNvPicPr>
          <p:nvPr/>
        </p:nvPicPr>
        <p:blipFill>
          <a:blip r:embed="rId4" cstate="print"/>
          <a:srcRect l="15529" r="18194"/>
          <a:stretch>
            <a:fillRect/>
          </a:stretch>
        </p:blipFill>
        <p:spPr bwMode="auto">
          <a:xfrm>
            <a:off x="5022259" y="990600"/>
            <a:ext cx="3664541" cy="1687066"/>
          </a:xfrm>
          <a:prstGeom prst="rect">
            <a:avLst/>
          </a:prstGeom>
          <a:noFill/>
        </p:spPr>
      </p:pic>
      <p:pic>
        <p:nvPicPr>
          <p:cNvPr id="2054" name="Picture 6" descr="C:\Users\Korisnik\Desktop\2473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2286000" cy="2286000"/>
          </a:xfrm>
          <a:prstGeom prst="rect">
            <a:avLst/>
          </a:prstGeom>
          <a:noFill/>
        </p:spPr>
      </p:pic>
      <p:pic>
        <p:nvPicPr>
          <p:cNvPr id="2055" name="Picture 7" descr="C:\Users\Korisnik\Desktop\848318d6754d4ff32039a7ad3e4fb16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07485"/>
            <a:ext cx="3886200" cy="2712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8800" y="3200400"/>
            <a:ext cx="1403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/>
              <a:t>Mapy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150114"/>
            <a:ext cx="188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/>
              <a:t>Kompas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6150114"/>
            <a:ext cx="1980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/>
              <a:t>Astrolab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7106" y="2667000"/>
            <a:ext cx="2616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/>
              <a:t>Dalekoh</a:t>
            </a:r>
            <a:r>
              <a:rPr lang="sk-SK" sz="4000" b="1" dirty="0" smtClean="0"/>
              <a:t>ľad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4884" y="6019800"/>
            <a:ext cx="2004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Karavela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/>
              <a:t>Bartolomeo Diaz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sk-SK" sz="3600" dirty="0" smtClean="0"/>
              <a:t>Pátranie po námornej ceste do Indii začali </a:t>
            </a:r>
            <a:r>
              <a:rPr lang="sk-SK" sz="3600" b="1" dirty="0" smtClean="0"/>
              <a:t>Portugalci</a:t>
            </a:r>
            <a:r>
              <a:rPr lang="sk-SK" sz="3600" dirty="0" smtClean="0"/>
              <a:t>, začiatkom 15. storočia</a:t>
            </a:r>
            <a:endParaRPr lang="sk-SK" sz="3600" b="1" dirty="0" smtClean="0"/>
          </a:p>
          <a:p>
            <a:r>
              <a:rPr lang="sk-SK" sz="3600" b="1" dirty="0" smtClean="0"/>
              <a:t>Bartolomeo Diaz </a:t>
            </a:r>
            <a:r>
              <a:rPr lang="sk-SK" sz="3600" dirty="0" smtClean="0"/>
              <a:t>odhalil </a:t>
            </a:r>
            <a:r>
              <a:rPr lang="sk-SK" sz="3600" b="1" dirty="0" smtClean="0">
                <a:solidFill>
                  <a:srgbClr val="FF0000"/>
                </a:solidFill>
              </a:rPr>
              <a:t>Mys dobrej nádeje </a:t>
            </a:r>
            <a:r>
              <a:rPr lang="sk-SK" sz="3600" b="1" dirty="0" smtClean="0"/>
              <a:t>(1487)</a:t>
            </a:r>
            <a:endParaRPr lang="en-US" sz="3600" b="1" dirty="0"/>
          </a:p>
        </p:txBody>
      </p:sp>
      <p:pic>
        <p:nvPicPr>
          <p:cNvPr id="4098" name="Picture 2" descr="C:\Users\Korisnik\Desktop\Bartolomeu-D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9987"/>
            <a:ext cx="2705100" cy="3507613"/>
          </a:xfrm>
          <a:prstGeom prst="rect">
            <a:avLst/>
          </a:prstGeom>
          <a:noFill/>
        </p:spPr>
      </p:pic>
      <p:pic>
        <p:nvPicPr>
          <p:cNvPr id="4099" name="Picture 3" descr="C:\Users\Korisnik\Desktop\B.-Di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35002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Vasko de Gama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sk-SK" dirty="0" smtClean="0"/>
              <a:t>Afriku oboplával moreplovec </a:t>
            </a:r>
            <a:r>
              <a:rPr lang="sk-SK" b="1" dirty="0" smtClean="0"/>
              <a:t>Vasko de Gama </a:t>
            </a:r>
            <a:r>
              <a:rPr lang="sk-SK" dirty="0" smtClean="0"/>
              <a:t>a </a:t>
            </a:r>
            <a:r>
              <a:rPr lang="sk-SK" b="1" dirty="0" smtClean="0"/>
              <a:t>1498.</a:t>
            </a:r>
            <a:r>
              <a:rPr lang="sk-SK" dirty="0" smtClean="0"/>
              <a:t> prišiel do </a:t>
            </a:r>
            <a:r>
              <a:rPr lang="sk-SK" b="1" dirty="0" smtClean="0"/>
              <a:t>Kalkuty</a:t>
            </a:r>
            <a:r>
              <a:rPr lang="sk-SK" dirty="0" smtClean="0"/>
              <a:t> - </a:t>
            </a:r>
            <a:r>
              <a:rPr lang="sk-SK" dirty="0" smtClean="0">
                <a:solidFill>
                  <a:srgbClr val="FF0000"/>
                </a:solidFill>
              </a:rPr>
              <a:t>našiel námornú cestu do Indie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orisnik\Desktop\Vasco-da-Ga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44" y="3124200"/>
            <a:ext cx="2480056" cy="3412920"/>
          </a:xfrm>
          <a:prstGeom prst="rect">
            <a:avLst/>
          </a:prstGeom>
          <a:noFill/>
        </p:spPr>
      </p:pic>
      <p:pic>
        <p:nvPicPr>
          <p:cNvPr id="5124" name="Picture 4" descr="C:\Users\Korisnik\Desktop\da_gaama_1495024410_725x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124200"/>
            <a:ext cx="548791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orisnik\Desktop\kolumbovelađ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3733313" cy="1912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105400" cy="1143000"/>
          </a:xfrm>
        </p:spPr>
        <p:txBody>
          <a:bodyPr/>
          <a:lstStyle/>
          <a:p>
            <a:r>
              <a:rPr lang="sk-SK" b="1" dirty="0" smtClean="0"/>
              <a:t>Krištofer Kolumbo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029200" cy="52578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Kolumbo </a:t>
            </a:r>
            <a:r>
              <a:rPr lang="sk-SK" b="1" dirty="0" smtClean="0"/>
              <a:t>veril že je zem okruhlá </a:t>
            </a:r>
            <a:r>
              <a:rPr lang="sk-SK" dirty="0" smtClean="0"/>
              <a:t>a vybral sa pátrať po Indii </a:t>
            </a:r>
            <a:r>
              <a:rPr lang="sk-SK" b="1" dirty="0" smtClean="0"/>
              <a:t>ploviac na západ</a:t>
            </a:r>
          </a:p>
          <a:p>
            <a:r>
              <a:rPr lang="sk-SK" dirty="0" smtClean="0"/>
              <a:t>Kolumbo bol narodení </a:t>
            </a:r>
            <a:r>
              <a:rPr lang="sk-SK" smtClean="0"/>
              <a:t>v Denove </a:t>
            </a:r>
            <a:r>
              <a:rPr lang="sk-SK" dirty="0" smtClean="0"/>
              <a:t>ale plovil pod patronátom </a:t>
            </a:r>
            <a:r>
              <a:rPr lang="sk-SK" b="1" dirty="0" smtClean="0"/>
              <a:t>španielského kráľa Ferdinanda a kráľovnej Izabely</a:t>
            </a:r>
          </a:p>
          <a:p>
            <a:r>
              <a:rPr lang="sk-SK" dirty="0" smtClean="0"/>
              <a:t>Preplavil Atlantik a posle dvoch mesiacov prišiel na ostrov</a:t>
            </a:r>
            <a:r>
              <a:rPr lang="sk-SK" dirty="0" smtClean="0">
                <a:solidFill>
                  <a:srgbClr val="FF0000"/>
                </a:solidFill>
              </a:rPr>
              <a:t> San Salvador </a:t>
            </a:r>
            <a:r>
              <a:rPr lang="sk-SK" b="1" dirty="0" smtClean="0"/>
              <a:t>(1492)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5562600"/>
            <a:ext cx="2590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3 Kolumbove karavely: </a:t>
            </a:r>
            <a:r>
              <a:rPr lang="sk-SK" sz="2000" b="1" i="1" dirty="0" smtClean="0">
                <a:solidFill>
                  <a:srgbClr val="FF0000"/>
                </a:solidFill>
              </a:rPr>
              <a:t>Santa Maria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b="1" i="1" dirty="0" smtClean="0">
                <a:solidFill>
                  <a:srgbClr val="FF0000"/>
                </a:solidFill>
              </a:rPr>
              <a:t>Pinta</a:t>
            </a:r>
            <a:r>
              <a:rPr lang="sk-SK" sz="2000" dirty="0" smtClean="0">
                <a:solidFill>
                  <a:schemeClr val="tx1"/>
                </a:solidFill>
              </a:rPr>
              <a:t> a </a:t>
            </a:r>
            <a:r>
              <a:rPr lang="sk-SK" sz="2000" b="1" i="1" dirty="0" smtClean="0">
                <a:solidFill>
                  <a:srgbClr val="FF0000"/>
                </a:solidFill>
              </a:rPr>
              <a:t>Niňa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Korisnik\Desktop\183px-Christopher_Columb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25304"/>
            <a:ext cx="2667000" cy="320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Kolumbovo cestovanie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r>
              <a:rPr lang="sk-SK" dirty="0" smtClean="0"/>
              <a:t>Kolumbus ešte trikrát cestoval do Ameriky – objavil </a:t>
            </a:r>
            <a:r>
              <a:rPr lang="sk-SK" dirty="0" smtClean="0">
                <a:solidFill>
                  <a:srgbClr val="FF0000"/>
                </a:solidFill>
              </a:rPr>
              <a:t>Kubu, Jamajku, Bahamské ostrovy a druhe časti strednej a južnej Ameriky</a:t>
            </a:r>
          </a:p>
          <a:p>
            <a:r>
              <a:rPr lang="sk-SK" dirty="0" smtClean="0"/>
              <a:t>Zomrel presvedčený že objavil Indiu a nie nový svetadiel a jej obyvateľov nazval </a:t>
            </a:r>
            <a:r>
              <a:rPr lang="sk-SK" b="1" dirty="0" smtClean="0"/>
              <a:t>Indiánmi</a:t>
            </a:r>
            <a:r>
              <a:rPr lang="sk-SK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 descr="C:\Users\Korisnik\Desktop\99ac1b4e9c9fbfd4c9308da4a52bb9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7086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b="1" dirty="0" smtClean="0"/>
              <a:t>Amerigo Vespuči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sk-SK" dirty="0" smtClean="0"/>
              <a:t>Taliánsky moreplovec </a:t>
            </a:r>
            <a:r>
              <a:rPr lang="sk-SK" b="1" dirty="0" smtClean="0"/>
              <a:t>Amerigo Vespuči </a:t>
            </a:r>
            <a:r>
              <a:rPr lang="sk-SK" dirty="0" smtClean="0"/>
              <a:t>– </a:t>
            </a:r>
            <a:r>
              <a:rPr lang="sk-SK" b="1" dirty="0" smtClean="0"/>
              <a:t>dokázal že je objavený </a:t>
            </a:r>
            <a:r>
              <a:rPr lang="sr-Latn-RS" b="1" dirty="0" smtClean="0"/>
              <a:t>“nový svet”, </a:t>
            </a:r>
            <a:r>
              <a:rPr lang="sk-SK" b="1" dirty="0" smtClean="0"/>
              <a:t>nový kontinent </a:t>
            </a:r>
            <a:r>
              <a:rPr lang="sk-SK" dirty="0" smtClean="0"/>
              <a:t>ktorý bol nazvaný podľa neho - </a:t>
            </a:r>
            <a:r>
              <a:rPr lang="sk-SK" dirty="0" smtClean="0">
                <a:solidFill>
                  <a:srgbClr val="FF0000"/>
                </a:solidFill>
              </a:rPr>
              <a:t>Amerika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Korisnik\Desktop\Slik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80084"/>
            <a:ext cx="2646362" cy="3625516"/>
          </a:xfrm>
          <a:prstGeom prst="rect">
            <a:avLst/>
          </a:prstGeom>
          <a:noFill/>
        </p:spPr>
      </p:pic>
      <p:pic>
        <p:nvPicPr>
          <p:cNvPr id="8195" name="Picture 3" descr="C:\Users\Korisnik\Desktop\Slika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81350"/>
            <a:ext cx="57150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466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Veľké zemepisné objavy</vt:lpstr>
      <vt:lpstr>Príčiny cestovania</vt:lpstr>
      <vt:lpstr>Ako?</vt:lpstr>
      <vt:lpstr>Čo potrebovali?</vt:lpstr>
      <vt:lpstr>Bartolomeo Diaz</vt:lpstr>
      <vt:lpstr>Vasko de Gama</vt:lpstr>
      <vt:lpstr>Krištofer Kolumbo</vt:lpstr>
      <vt:lpstr>Kolumbovo cestovanie</vt:lpstr>
      <vt:lpstr>Amerigo Vespuči</vt:lpstr>
      <vt:lpstr>Fernando Magelán</vt:lpstr>
      <vt:lpstr>Slide 11</vt:lpstr>
      <vt:lpstr>Konkvistádori</vt:lpstr>
      <vt:lpstr>Slide 13</vt:lpstr>
      <vt:lpstr>Dosledky veľkých zemepisných objavov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Veľké zemepisné objavy</dc:title>
  <dc:creator>Korisnik</dc:creator>
  <cp:lastModifiedBy>User</cp:lastModifiedBy>
  <cp:revision>36</cp:revision>
  <dcterms:created xsi:type="dcterms:W3CDTF">2019-09-08T09:16:09Z</dcterms:created>
  <dcterms:modified xsi:type="dcterms:W3CDTF">2020-04-04T18:24:12Z</dcterms:modified>
</cp:coreProperties>
</file>